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56" r:id="rId5"/>
    <p:sldId id="265" r:id="rId6"/>
    <p:sldId id="266" r:id="rId7"/>
    <p:sldId id="267" r:id="rId8"/>
    <p:sldId id="268" r:id="rId9"/>
    <p:sldId id="269" r:id="rId10"/>
    <p:sldId id="270" r:id="rId11"/>
    <p:sldId id="271" r:id="rId12"/>
    <p:sldId id="272" r:id="rId13"/>
    <p:sldId id="273" r:id="rId14"/>
    <p:sldId id="27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8/9/2023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8/9/2023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8/9/2023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8/9/2023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8/9/2023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8/9/2023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8/9/2023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8/9/2023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8/9/2023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8/9/2023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8/9/2023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8/9/2023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8/9/2023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8/9/2023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8/9/2023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8/9/2023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8/9/2023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8/9/2023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8/9/2023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archive.ics.uci.edu/dataset/242/energy+efficiency"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endParaRPr lang="en-US" dirty="0"/>
          </a:p>
          <a:p>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209800" y="1640541"/>
            <a:ext cx="9144000" cy="4464977"/>
          </a:xfrm>
        </p:spPr>
        <p:txBody>
          <a:bodyPr>
            <a:normAutofit/>
          </a:bodyPr>
          <a:lstStyle/>
          <a:p>
            <a:pPr algn="ctr"/>
            <a:r>
              <a:rPr lang="en-US" sz="8800" dirty="0">
                <a:solidFill>
                  <a:schemeClr val="accent4">
                    <a:lumMod val="60000"/>
                    <a:lumOff val="40000"/>
                  </a:schemeClr>
                </a:solidFill>
                <a:effectLst/>
                <a:latin typeface="Times New Roman" panose="02020603050405020304" pitchFamily="18" charset="0"/>
                <a:cs typeface="Times New Roman" panose="02020603050405020304" pitchFamily="18" charset="0"/>
              </a:rPr>
              <a:t>Energy Efficiency</a:t>
            </a:r>
            <a:br>
              <a:rPr lang="en-US" sz="8800" dirty="0">
                <a:effectLst/>
                <a:latin typeface="Times New Roman" panose="02020603050405020304" pitchFamily="18" charset="0"/>
                <a:cs typeface="Times New Roman" panose="02020603050405020304" pitchFamily="18" charset="0"/>
              </a:rPr>
            </a:br>
            <a:r>
              <a:rPr lang="en-US" sz="4800" dirty="0">
                <a:effectLst/>
                <a:latin typeface="Times New Roman" panose="02020603050405020304" pitchFamily="18" charset="0"/>
                <a:cs typeface="Times New Roman" panose="02020603050405020304" pitchFamily="18" charset="0"/>
              </a:rPr>
              <a:t>Prediction of Heating and Cooling Load </a:t>
            </a:r>
            <a:br>
              <a:rPr lang="en-US" sz="4800" dirty="0">
                <a:effectLst/>
                <a:latin typeface="Times New Roman" panose="02020603050405020304" pitchFamily="18" charset="0"/>
                <a:cs typeface="Times New Roman" panose="02020603050405020304" pitchFamily="18" charset="0"/>
              </a:rPr>
            </a:br>
            <a:r>
              <a:rPr lang="en-US" sz="4800" dirty="0">
                <a:effectLst/>
                <a:latin typeface="Times New Roman" panose="02020603050405020304" pitchFamily="18" charset="0"/>
                <a:cs typeface="Times New Roman" panose="02020603050405020304" pitchFamily="18" charset="0"/>
              </a:rPr>
              <a:t>of a Building</a:t>
            </a:r>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28B9A-2B82-B4C4-3085-E0B03378C2BA}"/>
              </a:ext>
            </a:extLst>
          </p:cNvPr>
          <p:cNvSpPr>
            <a:spLocks noGrp="1"/>
          </p:cNvSpPr>
          <p:nvPr>
            <p:ph type="title"/>
          </p:nvPr>
        </p:nvSpPr>
        <p:spPr>
          <a:xfrm>
            <a:off x="838200" y="365126"/>
            <a:ext cx="10515600" cy="882650"/>
          </a:xfrm>
        </p:spPr>
        <p:txBody>
          <a:bodyPr>
            <a:normAutofit/>
          </a:bodyPr>
          <a:lstStyle/>
          <a:p>
            <a:r>
              <a:rPr lang="en-IN" sz="2800" b="1" dirty="0">
                <a:solidFill>
                  <a:schemeClr val="tx2">
                    <a:lumMod val="75000"/>
                  </a:schemeClr>
                </a:solidFill>
                <a:latin typeface="Times New Roman" panose="02020603050405020304" pitchFamily="18" charset="0"/>
                <a:cs typeface="Times New Roman" panose="02020603050405020304" pitchFamily="18" charset="0"/>
              </a:rPr>
              <a:t>Utility:</a:t>
            </a:r>
          </a:p>
        </p:txBody>
      </p:sp>
      <p:sp>
        <p:nvSpPr>
          <p:cNvPr id="3" name="Content Placeholder 2">
            <a:extLst>
              <a:ext uri="{FF2B5EF4-FFF2-40B4-BE49-F238E27FC236}">
                <a16:creationId xmlns:a16="http://schemas.microsoft.com/office/drawing/2014/main" id="{FC7907E8-426B-3F6C-034A-BD5697620C22}"/>
              </a:ext>
            </a:extLst>
          </p:cNvPr>
          <p:cNvSpPr>
            <a:spLocks noGrp="1"/>
          </p:cNvSpPr>
          <p:nvPr>
            <p:ph idx="1"/>
          </p:nvPr>
        </p:nvSpPr>
        <p:spPr>
          <a:xfrm>
            <a:off x="838200" y="1247776"/>
            <a:ext cx="10515600" cy="4929187"/>
          </a:xfrm>
        </p:spPr>
        <p:txBody>
          <a:bodyPr>
            <a:normAutofit/>
          </a:bodyPr>
          <a:lstStyle/>
          <a:p>
            <a:pPr rtl="0" fontAlgn="base">
              <a:spcBef>
                <a:spcPts val="0"/>
              </a:spcBef>
              <a:spcAft>
                <a:spcPts val="0"/>
              </a:spcAft>
              <a:buFont typeface="Arial" panose="020B0604020202020204" pitchFamily="34" charset="0"/>
              <a:buChar char="•"/>
            </a:pPr>
            <a:r>
              <a:rPr lang="en-US" sz="2000" b="0" i="0" u="none" strike="noStrike" dirty="0">
                <a:solidFill>
                  <a:srgbClr val="FFFFFF"/>
                </a:solidFill>
                <a:effectLst/>
                <a:latin typeface="Times New Roman" panose="02020603050405020304" pitchFamily="18" charset="0"/>
                <a:cs typeface="Times New Roman" panose="02020603050405020304" pitchFamily="18" charset="0"/>
              </a:rPr>
              <a:t>The Utility module holds number of functions which were frequently used.</a:t>
            </a:r>
            <a:endParaRPr lang="en-US" sz="2000" b="0" i="0" u="none" strike="noStrike" dirty="0">
              <a:solidFill>
                <a:srgbClr val="86D1D8"/>
              </a:solidFill>
              <a:effectLst/>
              <a:latin typeface="Times New Roman" panose="02020603050405020304" pitchFamily="18" charset="0"/>
              <a:cs typeface="Times New Roman" panose="02020603050405020304" pitchFamily="18" charset="0"/>
            </a:endParaRPr>
          </a:p>
          <a:p>
            <a:pPr rtl="0" fontAlgn="base">
              <a:spcBef>
                <a:spcPts val="1000"/>
              </a:spcBef>
              <a:spcAft>
                <a:spcPts val="0"/>
              </a:spcAft>
              <a:buFont typeface="Arial" panose="020B0604020202020204" pitchFamily="34" charset="0"/>
              <a:buChar char="•"/>
            </a:pPr>
            <a:r>
              <a:rPr lang="en-US" sz="2000" b="0" i="0" u="none" strike="noStrike" dirty="0">
                <a:solidFill>
                  <a:srgbClr val="FFFFFF"/>
                </a:solidFill>
                <a:effectLst/>
                <a:latin typeface="Times New Roman" panose="02020603050405020304" pitchFamily="18" charset="0"/>
                <a:cs typeface="Times New Roman" panose="02020603050405020304" pitchFamily="18" charset="0"/>
              </a:rPr>
              <a:t>The functions are, Create Directory, Models, Remove Unwanted Columns, Save/Load Model, etc.,</a:t>
            </a:r>
            <a:endParaRPr lang="en-US" sz="2000" b="0" i="0" u="none" strike="noStrike" dirty="0">
              <a:solidFill>
                <a:srgbClr val="86D1D8"/>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2358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A5478-EF10-9985-F68C-0D1600AADEEB}"/>
              </a:ext>
            </a:extLst>
          </p:cNvPr>
          <p:cNvSpPr>
            <a:spLocks noGrp="1"/>
          </p:cNvSpPr>
          <p:nvPr>
            <p:ph type="title"/>
          </p:nvPr>
        </p:nvSpPr>
        <p:spPr>
          <a:xfrm>
            <a:off x="838200" y="365125"/>
            <a:ext cx="10515600" cy="777875"/>
          </a:xfrm>
        </p:spPr>
        <p:txBody>
          <a:bodyPr>
            <a:normAutofit/>
          </a:bodyPr>
          <a:lstStyle/>
          <a:p>
            <a:pPr algn="ctr"/>
            <a:r>
              <a:rPr lang="en-IN" sz="2800" b="1" dirty="0">
                <a:solidFill>
                  <a:schemeClr val="tx2">
                    <a:lumMod val="75000"/>
                  </a:schemeClr>
                </a:solidFill>
                <a:latin typeface="Times New Roman" panose="02020603050405020304" pitchFamily="18" charset="0"/>
                <a:cs typeface="Times New Roman" panose="02020603050405020304" pitchFamily="18" charset="0"/>
              </a:rPr>
              <a:t>Q &amp; A</a:t>
            </a:r>
          </a:p>
        </p:txBody>
      </p:sp>
      <p:sp>
        <p:nvSpPr>
          <p:cNvPr id="3" name="Content Placeholder 2">
            <a:extLst>
              <a:ext uri="{FF2B5EF4-FFF2-40B4-BE49-F238E27FC236}">
                <a16:creationId xmlns:a16="http://schemas.microsoft.com/office/drawing/2014/main" id="{F681850C-ADE7-E3EC-30C0-3EEA3A40D765}"/>
              </a:ext>
            </a:extLst>
          </p:cNvPr>
          <p:cNvSpPr>
            <a:spLocks noGrp="1"/>
          </p:cNvSpPr>
          <p:nvPr>
            <p:ph idx="1"/>
          </p:nvPr>
        </p:nvSpPr>
        <p:spPr>
          <a:xfrm>
            <a:off x="1019175" y="1143000"/>
            <a:ext cx="10334625" cy="5033963"/>
          </a:xfrm>
        </p:spPr>
        <p:txBody>
          <a:bodyPr/>
          <a:lstStyle/>
          <a:p>
            <a:pPr rtl="0" fontAlgn="base">
              <a:spcBef>
                <a:spcPts val="0"/>
              </a:spcBef>
              <a:spcAft>
                <a:spcPts val="0"/>
              </a:spcAft>
              <a:buFont typeface="Arial" panose="020B0604020202020204" pitchFamily="34" charset="0"/>
              <a:buChar char="•"/>
            </a:pPr>
            <a:r>
              <a:rPr lang="en-US" sz="1800" b="0" i="0" u="none" strike="noStrike" dirty="0" err="1">
                <a:solidFill>
                  <a:schemeClr val="tx1">
                    <a:lumMod val="65000"/>
                  </a:schemeClr>
                </a:solidFill>
                <a:effectLst/>
                <a:latin typeface="Century Gothic" panose="020B0502020202020204" pitchFamily="34" charset="0"/>
              </a:rPr>
              <a:t>Q1</a:t>
            </a:r>
            <a:r>
              <a:rPr lang="en-US" sz="1800" b="0" i="0" u="none" strike="noStrike" dirty="0">
                <a:solidFill>
                  <a:schemeClr val="tx1">
                    <a:lumMod val="65000"/>
                  </a:schemeClr>
                </a:solidFill>
                <a:effectLst/>
                <a:latin typeface="Century Gothic" panose="020B0502020202020204" pitchFamily="34" charset="0"/>
              </a:rPr>
              <a:t>)  What’s the source of data?</a:t>
            </a:r>
            <a:endParaRPr lang="en-US" sz="1800" b="0" i="0" u="none" strike="noStrike" dirty="0">
              <a:solidFill>
                <a:schemeClr val="tx1">
                  <a:lumMod val="65000"/>
                </a:schemeClr>
              </a:solidFill>
              <a:effectLst/>
              <a:latin typeface="Noto Sans Symbols"/>
            </a:endParaRPr>
          </a:p>
          <a:p>
            <a:pPr rtl="0">
              <a:spcBef>
                <a:spcPts val="1000"/>
              </a:spcBef>
              <a:spcAft>
                <a:spcPts val="0"/>
              </a:spcAft>
            </a:pPr>
            <a:r>
              <a:rPr lang="en-US" sz="1800" b="0" i="0" u="none" strike="noStrike" dirty="0">
                <a:solidFill>
                  <a:srgbClr val="FFFFFF"/>
                </a:solidFill>
                <a:effectLst/>
                <a:latin typeface="Century Gothic" panose="020B0502020202020204" pitchFamily="34" charset="0"/>
              </a:rPr>
              <a:t>      </a:t>
            </a:r>
            <a:r>
              <a:rPr lang="en-US" sz="1800" b="0" i="0" u="sng" strike="noStrike" dirty="0">
                <a:solidFill>
                  <a:srgbClr val="58C1BA"/>
                </a:solidFill>
                <a:effectLst/>
                <a:latin typeface="Century Gothic" panose="020B0502020202020204" pitchFamily="34" charset="0"/>
              </a:rPr>
              <a:t>   </a:t>
            </a:r>
            <a:r>
              <a:rPr lang="en-US" sz="1800" b="0" i="0" u="sng" strike="noStrike" dirty="0">
                <a:solidFill>
                  <a:srgbClr val="58C1BA"/>
                </a:solidFill>
                <a:effectLst/>
                <a:latin typeface="Century Gothic" panose="020B0502020202020204" pitchFamily="34" charset="0"/>
                <a:hlinkClick r:id="rId2"/>
              </a:rPr>
              <a:t>Prediction of Heating and Cooling Load of a Building.</a:t>
            </a:r>
            <a:endParaRPr lang="en-US" b="0" dirty="0">
              <a:effectLst/>
            </a:endParaRPr>
          </a:p>
          <a:p>
            <a:pPr rtl="0" fontAlgn="base">
              <a:spcBef>
                <a:spcPts val="1000"/>
              </a:spcBef>
              <a:spcAft>
                <a:spcPts val="0"/>
              </a:spcAft>
              <a:buFont typeface="Arial" panose="020B0604020202020204" pitchFamily="34" charset="0"/>
              <a:buChar char="•"/>
            </a:pPr>
            <a:r>
              <a:rPr lang="en-US" sz="1800" b="0" i="0" u="none" strike="noStrike" dirty="0" err="1">
                <a:solidFill>
                  <a:schemeClr val="tx1">
                    <a:lumMod val="65000"/>
                  </a:schemeClr>
                </a:solidFill>
                <a:effectLst/>
                <a:latin typeface="Century Gothic" panose="020B0502020202020204" pitchFamily="34" charset="0"/>
              </a:rPr>
              <a:t>Q2</a:t>
            </a:r>
            <a:r>
              <a:rPr lang="en-US" sz="1800" b="0" i="0" u="none" strike="noStrike" dirty="0">
                <a:solidFill>
                  <a:schemeClr val="tx1">
                    <a:lumMod val="65000"/>
                  </a:schemeClr>
                </a:solidFill>
                <a:effectLst/>
                <a:latin typeface="Century Gothic" panose="020B0502020202020204" pitchFamily="34" charset="0"/>
              </a:rPr>
              <a:t>) What was the type of data?</a:t>
            </a:r>
            <a:endParaRPr lang="en-US" sz="1800" b="0" i="0" u="none" strike="noStrike" dirty="0">
              <a:solidFill>
                <a:schemeClr val="tx1">
                  <a:lumMod val="65000"/>
                </a:schemeClr>
              </a:solidFill>
              <a:effectLst/>
              <a:latin typeface="Noto Sans Symbols"/>
            </a:endParaRPr>
          </a:p>
          <a:p>
            <a:pPr indent="0" rtl="0">
              <a:spcBef>
                <a:spcPts val="1000"/>
              </a:spcBef>
              <a:spcAft>
                <a:spcPts val="0"/>
              </a:spcAft>
              <a:buNone/>
            </a:pPr>
            <a:r>
              <a:rPr lang="en-US" sz="1800" b="0" i="0" u="none" strike="noStrike" dirty="0">
                <a:solidFill>
                  <a:srgbClr val="FFFFFF"/>
                </a:solidFill>
                <a:effectLst/>
                <a:latin typeface="Century Gothic" panose="020B0502020202020204" pitchFamily="34" charset="0"/>
              </a:rPr>
              <a:t>        Combination of both numerical and categorical data</a:t>
            </a:r>
            <a:endParaRPr lang="en-US" b="0" dirty="0">
              <a:effectLst/>
            </a:endParaRPr>
          </a:p>
          <a:p>
            <a:pPr rtl="0" fontAlgn="base">
              <a:spcBef>
                <a:spcPts val="1000"/>
              </a:spcBef>
              <a:spcAft>
                <a:spcPts val="0"/>
              </a:spcAft>
              <a:buFont typeface="Arial" panose="020B0604020202020204" pitchFamily="34" charset="0"/>
              <a:buChar char="•"/>
            </a:pPr>
            <a:r>
              <a:rPr lang="en-US" sz="1800" b="0" i="0" u="none" strike="noStrike" dirty="0" err="1">
                <a:solidFill>
                  <a:schemeClr val="tx1">
                    <a:lumMod val="65000"/>
                  </a:schemeClr>
                </a:solidFill>
                <a:effectLst/>
                <a:latin typeface="Century Gothic" panose="020B0502020202020204" pitchFamily="34" charset="0"/>
              </a:rPr>
              <a:t>Q3</a:t>
            </a:r>
            <a:r>
              <a:rPr lang="en-US" sz="1800" b="0" i="0" u="none" strike="noStrike" dirty="0">
                <a:solidFill>
                  <a:schemeClr val="tx1">
                    <a:lumMod val="65000"/>
                  </a:schemeClr>
                </a:solidFill>
                <a:effectLst/>
                <a:latin typeface="Century Gothic" panose="020B0502020202020204" pitchFamily="34" charset="0"/>
              </a:rPr>
              <a:t>) What’s tool used for Deployment of this project.</a:t>
            </a:r>
            <a:endParaRPr lang="en-US" sz="1800" b="0" i="0" u="none" strike="noStrike" dirty="0">
              <a:solidFill>
                <a:schemeClr val="tx1">
                  <a:lumMod val="65000"/>
                </a:schemeClr>
              </a:solidFill>
              <a:effectLst/>
              <a:latin typeface="Noto Sans Symbols"/>
            </a:endParaRPr>
          </a:p>
          <a:p>
            <a:pPr rtl="0">
              <a:spcBef>
                <a:spcPts val="1000"/>
              </a:spcBef>
              <a:spcAft>
                <a:spcPts val="0"/>
              </a:spcAft>
            </a:pPr>
            <a:r>
              <a:rPr lang="en-US" sz="1800" b="0" i="0" u="none" strike="noStrike" dirty="0">
                <a:solidFill>
                  <a:srgbClr val="FFFFFF"/>
                </a:solidFill>
                <a:effectLst/>
                <a:latin typeface="Century Gothic" panose="020B0502020202020204" pitchFamily="34" charset="0"/>
              </a:rPr>
              <a:t>       Amazon Web Service – Elastic Beanstalk, GitHub</a:t>
            </a:r>
            <a:endParaRPr lang="en-US" b="0" dirty="0">
              <a:effectLst/>
            </a:endParaRPr>
          </a:p>
          <a:p>
            <a:br>
              <a:rPr lang="en-US" dirty="0"/>
            </a:br>
            <a:br>
              <a:rPr lang="en-US" dirty="0"/>
            </a:br>
            <a:endParaRPr lang="en-IN" dirty="0"/>
          </a:p>
        </p:txBody>
      </p:sp>
    </p:spTree>
    <p:extLst>
      <p:ext uri="{BB962C8B-B14F-4D97-AF65-F5344CB8AC3E}">
        <p14:creationId xmlns:p14="http://schemas.microsoft.com/office/powerpoint/2010/main" val="674860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48AF9-1B12-FA57-A6C1-6491415B994D}"/>
              </a:ext>
            </a:extLst>
          </p:cNvPr>
          <p:cNvSpPr>
            <a:spLocks noGrp="1"/>
          </p:cNvSpPr>
          <p:nvPr>
            <p:ph type="title"/>
          </p:nvPr>
        </p:nvSpPr>
        <p:spPr>
          <a:xfrm>
            <a:off x="838200" y="365126"/>
            <a:ext cx="10515600" cy="520700"/>
          </a:xfrm>
        </p:spPr>
        <p:txBody>
          <a:bodyPr>
            <a:normAutofit/>
          </a:bodyPr>
          <a:lstStyle/>
          <a:p>
            <a:r>
              <a:rPr lang="en-US" sz="2800" b="1" dirty="0">
                <a:solidFill>
                  <a:schemeClr val="tx2">
                    <a:lumMod val="75000"/>
                  </a:schemeClr>
                </a:solidFill>
                <a:latin typeface="Times New Roman" panose="02020603050405020304" pitchFamily="18" charset="0"/>
                <a:cs typeface="Times New Roman" panose="02020603050405020304" pitchFamily="18" charset="0"/>
              </a:rPr>
              <a:t>Objective:</a:t>
            </a:r>
            <a:endParaRPr lang="en-IN" sz="2800" b="1"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1B30B4F-2069-A3BD-B59E-0EF7BBDDB57B}"/>
              </a:ext>
            </a:extLst>
          </p:cNvPr>
          <p:cNvSpPr>
            <a:spLocks noGrp="1"/>
          </p:cNvSpPr>
          <p:nvPr>
            <p:ph idx="1"/>
          </p:nvPr>
        </p:nvSpPr>
        <p:spPr>
          <a:xfrm>
            <a:off x="838200" y="885826"/>
            <a:ext cx="10515600" cy="5291137"/>
          </a:xfrm>
        </p:spPr>
        <p:txBody>
          <a:bodyPr/>
          <a:lstStyle/>
          <a:p>
            <a:pPr algn="just"/>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Energy Efficiency: </a:t>
            </a:r>
            <a:r>
              <a:rPr lang="en-US" sz="2000" dirty="0">
                <a:latin typeface="Times New Roman" panose="02020603050405020304" pitchFamily="18" charset="0"/>
                <a:cs typeface="Times New Roman" panose="02020603050405020304" pitchFamily="18" charset="0"/>
              </a:rPr>
              <a:t>By accurately estimating the heating and cooling loads, building designers and engineers can appropriately size HVAC (Heating, Ventilation, and Air Conditioning) systems, ensuring that they are neither underpowered, leading to discomfort, nor overpowered, resulting in energy wastage.</a:t>
            </a:r>
          </a:p>
          <a:p>
            <a:pPr algn="just"/>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Cost Savings: </a:t>
            </a:r>
            <a:r>
              <a:rPr lang="en-US" sz="2000" dirty="0">
                <a:latin typeface="Times New Roman" panose="02020603050405020304" pitchFamily="18" charset="0"/>
                <a:cs typeface="Times New Roman" panose="02020603050405020304" pitchFamily="18" charset="0"/>
              </a:rPr>
              <a:t>Properly sized HVAC systems help reduce energy consumption, leading to lower utility bills and operational costs over the lifetime of the building.</a:t>
            </a:r>
          </a:p>
          <a:p>
            <a:pPr algn="just"/>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Comfort: </a:t>
            </a:r>
            <a:r>
              <a:rPr lang="en-US" sz="2000" dirty="0">
                <a:latin typeface="Times New Roman" panose="02020603050405020304" pitchFamily="18" charset="0"/>
                <a:cs typeface="Times New Roman" panose="02020603050405020304" pitchFamily="18" charset="0"/>
              </a:rPr>
              <a:t>Predicting heating and cooling loads ensures that indoor temperatures are maintained within a comfortable range, creating a pleasant and productive environment for occupants.</a:t>
            </a:r>
          </a:p>
          <a:p>
            <a:pPr algn="just"/>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Environmental Impact: </a:t>
            </a:r>
            <a:r>
              <a:rPr lang="en-US" sz="2000" dirty="0">
                <a:latin typeface="Times New Roman" panose="02020603050405020304" pitchFamily="18" charset="0"/>
                <a:cs typeface="Times New Roman" panose="02020603050405020304" pitchFamily="18" charset="0"/>
              </a:rPr>
              <a:t>Optimizing HVAC system design based on load predictions helps reduce greenhouse gas emissions and the overall environmental footprint of the building.</a:t>
            </a:r>
          </a:p>
          <a:p>
            <a:pPr algn="just"/>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System Longevity: </a:t>
            </a:r>
            <a:r>
              <a:rPr lang="en-US" sz="2000" dirty="0">
                <a:latin typeface="Times New Roman" panose="02020603050405020304" pitchFamily="18" charset="0"/>
                <a:cs typeface="Times New Roman" panose="02020603050405020304" pitchFamily="18" charset="0"/>
              </a:rPr>
              <a:t>Accurate load predictions contribute to the longevity and reliability of HVAC equipment, as properly sized systems are less likely to be strained or overworked.</a:t>
            </a:r>
          </a:p>
          <a:p>
            <a:pPr algn="just"/>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Design and Construction:</a:t>
            </a:r>
            <a:r>
              <a:rPr lang="en-US" sz="2000" dirty="0">
                <a:latin typeface="Times New Roman" panose="02020603050405020304" pitchFamily="18" charset="0"/>
                <a:cs typeface="Times New Roman" panose="02020603050405020304" pitchFamily="18" charset="0"/>
              </a:rPr>
              <a:t> Load predictions aid in the design and construction phases of a building project by guiding architectural and engineering decisions related to insulation, window placement, shading, and other factors that impact energy consumption.</a:t>
            </a: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30414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0E042-E580-900C-3F03-6A03D401B31A}"/>
              </a:ext>
            </a:extLst>
          </p:cNvPr>
          <p:cNvSpPr>
            <a:spLocks noGrp="1"/>
          </p:cNvSpPr>
          <p:nvPr>
            <p:ph type="title"/>
          </p:nvPr>
        </p:nvSpPr>
        <p:spPr>
          <a:xfrm>
            <a:off x="838200" y="365125"/>
            <a:ext cx="10515600" cy="606425"/>
          </a:xfrm>
        </p:spPr>
        <p:txBody>
          <a:bodyPr>
            <a:normAutofit/>
          </a:bodyPr>
          <a:lstStyle/>
          <a:p>
            <a:r>
              <a:rPr lang="en-US" sz="2800" b="1" dirty="0">
                <a:solidFill>
                  <a:schemeClr val="tx2">
                    <a:lumMod val="75000"/>
                  </a:schemeClr>
                </a:solidFill>
                <a:latin typeface="Times New Roman" panose="02020603050405020304" pitchFamily="18" charset="0"/>
                <a:cs typeface="Times New Roman" panose="02020603050405020304" pitchFamily="18" charset="0"/>
              </a:rPr>
              <a:t>Objective:</a:t>
            </a:r>
            <a:endParaRPr lang="en-IN" sz="2800" b="1"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A9282F7-4D2F-A672-CD70-A5C408D396BC}"/>
              </a:ext>
            </a:extLst>
          </p:cNvPr>
          <p:cNvSpPr>
            <a:spLocks noGrp="1"/>
          </p:cNvSpPr>
          <p:nvPr>
            <p:ph idx="1"/>
          </p:nvPr>
        </p:nvSpPr>
        <p:spPr>
          <a:xfrm>
            <a:off x="838200" y="971550"/>
            <a:ext cx="10515600" cy="5205413"/>
          </a:xfrm>
        </p:spPr>
        <p:txBody>
          <a:bodyPr/>
          <a:lstStyle/>
          <a:p>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Regulatory Compliance: </a:t>
            </a:r>
            <a:r>
              <a:rPr lang="en-US" sz="2000" dirty="0">
                <a:latin typeface="Times New Roman" panose="02020603050405020304" pitchFamily="18" charset="0"/>
                <a:cs typeface="Times New Roman" panose="02020603050405020304" pitchFamily="18" charset="0"/>
              </a:rPr>
              <a:t>Many building codes and standards require compliance with specific energy efficiency criteria, and accurate load predictions are essential to meet these requirements.</a:t>
            </a:r>
          </a:p>
          <a:p>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Renewable Energy Integration: </a:t>
            </a:r>
            <a:r>
              <a:rPr lang="en-US" sz="2000" dirty="0">
                <a:latin typeface="Times New Roman" panose="02020603050405020304" pitchFamily="18" charset="0"/>
                <a:cs typeface="Times New Roman" panose="02020603050405020304" pitchFamily="18" charset="0"/>
              </a:rPr>
              <a:t>For buildings aiming to integrate renewable energy sources, such as solar panels or geothermal systems, accurate load predictions are crucial for proper system sizing and optimal energy utilization.</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62084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6D508-915E-144C-4304-D74FC857EE87}"/>
              </a:ext>
            </a:extLst>
          </p:cNvPr>
          <p:cNvSpPr>
            <a:spLocks noGrp="1"/>
          </p:cNvSpPr>
          <p:nvPr>
            <p:ph type="title"/>
          </p:nvPr>
        </p:nvSpPr>
        <p:spPr>
          <a:xfrm>
            <a:off x="838200" y="365125"/>
            <a:ext cx="10515600" cy="758825"/>
          </a:xfrm>
        </p:spPr>
        <p:txBody>
          <a:bodyPr>
            <a:normAutofit/>
          </a:bodyPr>
          <a:lstStyle/>
          <a:p>
            <a:r>
              <a:rPr lang="en-US" sz="2800" b="1" dirty="0">
                <a:solidFill>
                  <a:schemeClr val="tx2">
                    <a:lumMod val="75000"/>
                  </a:schemeClr>
                </a:solidFill>
                <a:latin typeface="Times New Roman" panose="02020603050405020304" pitchFamily="18" charset="0"/>
                <a:cs typeface="Times New Roman" panose="02020603050405020304" pitchFamily="18" charset="0"/>
              </a:rPr>
              <a:t>Benefits:</a:t>
            </a:r>
            <a:endParaRPr lang="en-IN" sz="2800" b="1"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7CB4C1E-4E2E-3BB1-9960-D6C4E981E2E4}"/>
              </a:ext>
            </a:extLst>
          </p:cNvPr>
          <p:cNvSpPr>
            <a:spLocks noGrp="1"/>
          </p:cNvSpPr>
          <p:nvPr>
            <p:ph idx="1"/>
          </p:nvPr>
        </p:nvSpPr>
        <p:spPr>
          <a:xfrm>
            <a:off x="838200" y="1057275"/>
            <a:ext cx="10515600" cy="5119688"/>
          </a:xfrm>
        </p:spPr>
        <p:txBody>
          <a:bodyPr>
            <a:normAutofit/>
          </a:bodyPr>
          <a:lstStyle/>
          <a:p>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Energy Cost Reduction: </a:t>
            </a:r>
            <a:r>
              <a:rPr lang="en-US" sz="2000" dirty="0">
                <a:latin typeface="Times New Roman" panose="02020603050405020304" pitchFamily="18" charset="0"/>
                <a:cs typeface="Times New Roman" panose="02020603050405020304" pitchFamily="18" charset="0"/>
              </a:rPr>
              <a:t>Optimally sizing heating and cooling systems based on accurate load predictions can lead to significant energy savings. Properly sized systems consume less energy, resulting in lower utility bills and reduced operational expenses for building owners.</a:t>
            </a:r>
          </a:p>
          <a:p>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Improved Comfort: </a:t>
            </a:r>
            <a:r>
              <a:rPr lang="en-US" sz="2000" dirty="0">
                <a:latin typeface="Times New Roman" panose="02020603050405020304" pitchFamily="18" charset="0"/>
                <a:cs typeface="Times New Roman" panose="02020603050405020304" pitchFamily="18" charset="0"/>
              </a:rPr>
              <a:t>Accurate load predictions ensure that indoor temperatures remain within a comfortable range, enhancing occupant satisfaction and productivity. Consistent and balanced heating and cooling contribute to a more pleasant indoor environment.</a:t>
            </a:r>
          </a:p>
          <a:p>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Enhanced Building Performance: </a:t>
            </a:r>
            <a:r>
              <a:rPr lang="en-US" sz="2000" dirty="0">
                <a:latin typeface="Times New Roman" panose="02020603050405020304" pitchFamily="18" charset="0"/>
                <a:cs typeface="Times New Roman" panose="02020603050405020304" pitchFamily="18" charset="0"/>
              </a:rPr>
              <a:t>Properly designed HVAC systems, informed by load predictions, can help maintain uniform temperature distribution throughout the building. This prevents areas of discomfort, such as cold spots or hot zones.</a:t>
            </a:r>
          </a:p>
          <a:p>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Long-Term Cost Savings: </a:t>
            </a:r>
            <a:r>
              <a:rPr lang="en-US" sz="2000" dirty="0">
                <a:latin typeface="Times New Roman" panose="02020603050405020304" pitchFamily="18" charset="0"/>
                <a:cs typeface="Times New Roman" panose="02020603050405020304" pitchFamily="18" charset="0"/>
              </a:rPr>
              <a:t>Investing in a project to predict heating and cooling loads yields long-term benefits by minimizing the risk of overloading or underutilizing HVAC systems. This prolongs the life of equipment, reduces maintenance needs, and prevents premature replacements.</a:t>
            </a:r>
          </a:p>
          <a:p>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Environmental Impact: </a:t>
            </a:r>
            <a:r>
              <a:rPr lang="en-US" sz="2000" dirty="0">
                <a:latin typeface="Times New Roman" panose="02020603050405020304" pitchFamily="18" charset="0"/>
                <a:cs typeface="Times New Roman" panose="02020603050405020304" pitchFamily="18" charset="0"/>
              </a:rPr>
              <a:t>Energy-efficient buildings with optimized HVAC systems contribute to a reduced carbon footprint. Lower energy consumption leads to decreased greenhouse gas emissions, promoting environmental sustainability and compliance with energy regulations.</a:t>
            </a: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2848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3B532-69CF-5339-D895-834A8C9E7BC0}"/>
              </a:ext>
            </a:extLst>
          </p:cNvPr>
          <p:cNvSpPr>
            <a:spLocks noGrp="1"/>
          </p:cNvSpPr>
          <p:nvPr>
            <p:ph type="title"/>
          </p:nvPr>
        </p:nvSpPr>
        <p:spPr>
          <a:xfrm>
            <a:off x="838200" y="365126"/>
            <a:ext cx="10515600" cy="711200"/>
          </a:xfrm>
        </p:spPr>
        <p:txBody>
          <a:bodyPr>
            <a:normAutofit/>
          </a:bodyPr>
          <a:lstStyle/>
          <a:p>
            <a:r>
              <a:rPr lang="en-US" sz="2800" b="1" dirty="0">
                <a:solidFill>
                  <a:schemeClr val="tx2">
                    <a:lumMod val="75000"/>
                  </a:schemeClr>
                </a:solidFill>
                <a:latin typeface="Times New Roman" panose="02020603050405020304" pitchFamily="18" charset="0"/>
                <a:cs typeface="Times New Roman" panose="02020603050405020304" pitchFamily="18" charset="0"/>
              </a:rPr>
              <a:t>Benefits:</a:t>
            </a:r>
            <a:endParaRPr lang="en-IN" sz="2800" b="1"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D629CE2-55BF-33B9-A37B-0D850643C0F6}"/>
              </a:ext>
            </a:extLst>
          </p:cNvPr>
          <p:cNvSpPr>
            <a:spLocks noGrp="1"/>
          </p:cNvSpPr>
          <p:nvPr>
            <p:ph idx="1"/>
          </p:nvPr>
        </p:nvSpPr>
        <p:spPr>
          <a:xfrm>
            <a:off x="838200" y="1076326"/>
            <a:ext cx="10515600" cy="5100637"/>
          </a:xfrm>
        </p:spPr>
        <p:txBody>
          <a:bodyPr/>
          <a:lstStyle/>
          <a:p>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Renewable Energy Integration: </a:t>
            </a:r>
            <a:r>
              <a:rPr lang="en-US" sz="2000" dirty="0">
                <a:latin typeface="Times New Roman" panose="02020603050405020304" pitchFamily="18" charset="0"/>
                <a:cs typeface="Times New Roman" panose="02020603050405020304" pitchFamily="18" charset="0"/>
              </a:rPr>
              <a:t>Accurate load predictions support the effective integration of renewable energy sources, such as solar panels and geothermal systems. Sizing these systems in line with building load requirements enhances energy utilization and cost savings.</a:t>
            </a:r>
          </a:p>
          <a:p>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Design Flexibility: </a:t>
            </a:r>
            <a:r>
              <a:rPr lang="en-US" sz="2000" dirty="0">
                <a:latin typeface="Times New Roman" panose="02020603050405020304" pitchFamily="18" charset="0"/>
                <a:cs typeface="Times New Roman" panose="02020603050405020304" pitchFamily="18" charset="0"/>
              </a:rPr>
              <a:t>Load predictions guide architectural and engineering decisions during the design phase, enabling better planning for insulation, window placement, shading, and other factors that influence energy consumption and occupant comfort.</a:t>
            </a:r>
          </a:p>
          <a:p>
            <a:r>
              <a:rPr lang="en-US" sz="2400" b="1" dirty="0">
                <a:solidFill>
                  <a:schemeClr val="bg2">
                    <a:lumMod val="60000"/>
                    <a:lumOff val="40000"/>
                  </a:schemeClr>
                </a:solidFill>
                <a:latin typeface="Times New Roman" panose="02020603050405020304" pitchFamily="18" charset="0"/>
                <a:cs typeface="Times New Roman" panose="02020603050405020304" pitchFamily="18" charset="0"/>
              </a:rPr>
              <a:t>Real-Time Monitoring and Optimization: </a:t>
            </a:r>
            <a:r>
              <a:rPr lang="en-US" sz="2000" dirty="0">
                <a:latin typeface="Times New Roman" panose="02020603050405020304" pitchFamily="18" charset="0"/>
                <a:cs typeface="Times New Roman" panose="02020603050405020304" pitchFamily="18" charset="0"/>
              </a:rPr>
              <a:t>Load prediction data can be integrated into building management systems to provide real-time insights into energy consumption and system performance. This allows for proactive adjustments and optimization of HVAC operations.</a:t>
            </a:r>
          </a:p>
          <a:p>
            <a:endParaRPr lang="en-US" sz="2000" dirty="0"/>
          </a:p>
          <a:p>
            <a:endParaRPr lang="en-IN" sz="2000" dirty="0"/>
          </a:p>
        </p:txBody>
      </p:sp>
    </p:spTree>
    <p:extLst>
      <p:ext uri="{BB962C8B-B14F-4D97-AF65-F5344CB8AC3E}">
        <p14:creationId xmlns:p14="http://schemas.microsoft.com/office/powerpoint/2010/main" val="2060475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4D337-9026-F160-5612-D466AABAEBAC}"/>
              </a:ext>
            </a:extLst>
          </p:cNvPr>
          <p:cNvSpPr>
            <a:spLocks noGrp="1"/>
          </p:cNvSpPr>
          <p:nvPr>
            <p:ph type="title"/>
          </p:nvPr>
        </p:nvSpPr>
        <p:spPr>
          <a:xfrm>
            <a:off x="838200" y="365126"/>
            <a:ext cx="10515600" cy="768350"/>
          </a:xfrm>
        </p:spPr>
        <p:txBody>
          <a:bodyPr>
            <a:normAutofit/>
          </a:bodyPr>
          <a:lstStyle/>
          <a:p>
            <a:r>
              <a:rPr lang="en-IN" sz="2800" b="1" i="0" u="none" strike="noStrike" dirty="0">
                <a:solidFill>
                  <a:schemeClr val="tx2">
                    <a:lumMod val="75000"/>
                  </a:schemeClr>
                </a:solidFill>
                <a:effectLst/>
                <a:latin typeface="Times New Roman" panose="02020603050405020304" pitchFamily="18" charset="0"/>
              </a:rPr>
              <a:t>Architecture:</a:t>
            </a:r>
            <a:endParaRPr lang="en-IN" sz="2800" b="1" dirty="0">
              <a:solidFill>
                <a:schemeClr val="tx2">
                  <a:lumMod val="75000"/>
                </a:schemeClr>
              </a:solidFill>
              <a:latin typeface="Times New Roman" panose="02020603050405020304" pitchFamily="18" charset="0"/>
              <a:cs typeface="Times New Roman" panose="02020603050405020304" pitchFamily="18" charset="0"/>
            </a:endParaRPr>
          </a:p>
        </p:txBody>
      </p:sp>
      <p:pic>
        <p:nvPicPr>
          <p:cNvPr id="4" name="Content Placeholder 3">
            <a:extLst>
              <a:ext uri="{FF2B5EF4-FFF2-40B4-BE49-F238E27FC236}">
                <a16:creationId xmlns:a16="http://schemas.microsoft.com/office/drawing/2014/main" id="{3BE09528-067D-2C6D-FE3E-0BDFB16D534F}"/>
              </a:ext>
            </a:extLst>
          </p:cNvPr>
          <p:cNvPicPr>
            <a:picLocks noGrp="1" noChangeAspect="1"/>
          </p:cNvPicPr>
          <p:nvPr>
            <p:ph idx="1"/>
          </p:nvPr>
        </p:nvPicPr>
        <p:blipFill>
          <a:blip r:embed="rId2"/>
          <a:stretch>
            <a:fillRect/>
          </a:stretch>
        </p:blipFill>
        <p:spPr>
          <a:xfrm>
            <a:off x="2047875" y="1219199"/>
            <a:ext cx="5838825" cy="5448301"/>
          </a:xfrm>
          <a:prstGeom prst="rect">
            <a:avLst/>
          </a:prstGeom>
        </p:spPr>
      </p:pic>
    </p:spTree>
    <p:extLst>
      <p:ext uri="{BB962C8B-B14F-4D97-AF65-F5344CB8AC3E}">
        <p14:creationId xmlns:p14="http://schemas.microsoft.com/office/powerpoint/2010/main" val="3564132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4353-927C-C079-9B53-494F1DE5F16B}"/>
              </a:ext>
            </a:extLst>
          </p:cNvPr>
          <p:cNvSpPr>
            <a:spLocks noGrp="1"/>
          </p:cNvSpPr>
          <p:nvPr>
            <p:ph type="title"/>
          </p:nvPr>
        </p:nvSpPr>
        <p:spPr>
          <a:xfrm>
            <a:off x="838200" y="365126"/>
            <a:ext cx="10515600" cy="901700"/>
          </a:xfrm>
        </p:spPr>
        <p:txBody>
          <a:bodyPr>
            <a:normAutofit/>
          </a:bodyPr>
          <a:lstStyle/>
          <a:p>
            <a:r>
              <a:rPr lang="en-IN" sz="2800" b="1" i="0" u="none" strike="noStrike" dirty="0">
                <a:solidFill>
                  <a:schemeClr val="tx2">
                    <a:lumMod val="75000"/>
                  </a:schemeClr>
                </a:solidFill>
                <a:effectLst/>
                <a:latin typeface="Times New Roman" panose="02020603050405020304" pitchFamily="18" charset="0"/>
              </a:rPr>
              <a:t>Data Validation:</a:t>
            </a:r>
            <a:endParaRPr lang="en-IN" sz="2800" b="1"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6E3E514-DDD2-0131-0175-80FD0F20C458}"/>
              </a:ext>
            </a:extLst>
          </p:cNvPr>
          <p:cNvSpPr>
            <a:spLocks noGrp="1"/>
          </p:cNvSpPr>
          <p:nvPr>
            <p:ph idx="1"/>
          </p:nvPr>
        </p:nvSpPr>
        <p:spPr>
          <a:xfrm>
            <a:off x="933450" y="1152525"/>
            <a:ext cx="10420350" cy="5024438"/>
          </a:xfrm>
        </p:spPr>
        <p:txBody>
          <a:bodyPr/>
          <a:lstStyle/>
          <a:p>
            <a:r>
              <a:rPr lang="en-US" sz="2000" dirty="0">
                <a:latin typeface="Times New Roman" panose="02020603050405020304" pitchFamily="18" charset="0"/>
                <a:cs typeface="Times New Roman" panose="02020603050405020304" pitchFamily="18" charset="0"/>
              </a:rPr>
              <a:t>The Data Validation module is responsible for importing the desired document from the desired location.</a:t>
            </a:r>
          </a:p>
          <a:p>
            <a:r>
              <a:rPr lang="en-US" sz="2000" dirty="0">
                <a:latin typeface="Times New Roman" panose="02020603050405020304" pitchFamily="18" charset="0"/>
                <a:cs typeface="Times New Roman" panose="02020603050405020304" pitchFamily="18" charset="0"/>
              </a:rPr>
              <a:t>The data should follow the standards to pass the validation phase.</a:t>
            </a:r>
          </a:p>
          <a:p>
            <a:pPr marL="0" indent="0">
              <a:buNone/>
            </a:pPr>
            <a:endParaRPr lang="en-IN" dirty="0"/>
          </a:p>
        </p:txBody>
      </p:sp>
    </p:spTree>
    <p:extLst>
      <p:ext uri="{BB962C8B-B14F-4D97-AF65-F5344CB8AC3E}">
        <p14:creationId xmlns:p14="http://schemas.microsoft.com/office/powerpoint/2010/main" val="22705586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CA4C6-590C-39EE-FF17-63AC1621F246}"/>
              </a:ext>
            </a:extLst>
          </p:cNvPr>
          <p:cNvSpPr>
            <a:spLocks noGrp="1"/>
          </p:cNvSpPr>
          <p:nvPr>
            <p:ph type="title"/>
          </p:nvPr>
        </p:nvSpPr>
        <p:spPr>
          <a:xfrm>
            <a:off x="838200" y="365125"/>
            <a:ext cx="10515600" cy="549275"/>
          </a:xfrm>
        </p:spPr>
        <p:txBody>
          <a:bodyPr>
            <a:normAutofit fontScale="90000"/>
          </a:bodyPr>
          <a:lstStyle/>
          <a:p>
            <a:pPr rtl="0">
              <a:spcBef>
                <a:spcPts val="0"/>
              </a:spcBef>
              <a:spcAft>
                <a:spcPts val="0"/>
              </a:spcAft>
            </a:pPr>
            <a:br>
              <a:rPr lang="en-IN" sz="2800" b="1" i="0" u="none" strike="noStrike" dirty="0">
                <a:solidFill>
                  <a:schemeClr val="tx2">
                    <a:lumMod val="75000"/>
                  </a:schemeClr>
                </a:solidFill>
                <a:effectLst/>
                <a:latin typeface="Times New Roman" panose="02020603050405020304" pitchFamily="18" charset="0"/>
              </a:rPr>
            </a:br>
            <a:r>
              <a:rPr lang="en-IN" sz="2800" b="1" i="0" u="none" strike="noStrike" dirty="0">
                <a:solidFill>
                  <a:schemeClr val="tx2">
                    <a:lumMod val="75000"/>
                  </a:schemeClr>
                </a:solidFill>
                <a:effectLst/>
                <a:latin typeface="Times New Roman" panose="02020603050405020304" pitchFamily="18" charset="0"/>
              </a:rPr>
              <a:t>Data Transformation:</a:t>
            </a:r>
            <a:br>
              <a:rPr lang="en-IN" sz="1000" dirty="0"/>
            </a:br>
            <a:endParaRPr lang="en-IN" sz="28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CAC65EF-7C5A-5DF7-BE93-D2A4B3EBF90D}"/>
              </a:ext>
            </a:extLst>
          </p:cNvPr>
          <p:cNvSpPr>
            <a:spLocks noGrp="1"/>
          </p:cNvSpPr>
          <p:nvPr>
            <p:ph idx="1"/>
          </p:nvPr>
        </p:nvSpPr>
        <p:spPr>
          <a:xfrm>
            <a:off x="838200" y="914400"/>
            <a:ext cx="10515600" cy="5262563"/>
          </a:xfrm>
        </p:spPr>
        <p:txBody>
          <a:bodyPr/>
          <a:lstStyle/>
          <a:p>
            <a:r>
              <a:rPr lang="en-US" sz="2000" dirty="0">
                <a:latin typeface="Times New Roman" panose="02020603050405020304" pitchFamily="18" charset="0"/>
                <a:cs typeface="Times New Roman" panose="02020603050405020304" pitchFamily="18" charset="0"/>
              </a:rPr>
              <a:t>Data Transformation is first phase of Machine Learning process after validation.</a:t>
            </a:r>
          </a:p>
          <a:p>
            <a:r>
              <a:rPr lang="en-US" sz="2000" dirty="0">
                <a:latin typeface="Times New Roman" panose="02020603050405020304" pitchFamily="18" charset="0"/>
                <a:cs typeface="Times New Roman" panose="02020603050405020304" pitchFamily="18" charset="0"/>
              </a:rPr>
              <a:t>Data Transformation is responsible for all the operations related to transforming the data into cleaned one.</a:t>
            </a:r>
          </a:p>
          <a:p>
            <a:r>
              <a:rPr lang="en-US" sz="2000" dirty="0">
                <a:latin typeface="Times New Roman" panose="02020603050405020304" pitchFamily="18" charset="0"/>
                <a:cs typeface="Times New Roman" panose="02020603050405020304" pitchFamily="18" charset="0"/>
              </a:rPr>
              <a:t>The process carried out in data transformation are, Feature Validation and Dimensionality Reduction.</a:t>
            </a:r>
          </a:p>
          <a:p>
            <a:endParaRPr lang="en-IN" dirty="0"/>
          </a:p>
        </p:txBody>
      </p:sp>
    </p:spTree>
    <p:extLst>
      <p:ext uri="{BB962C8B-B14F-4D97-AF65-F5344CB8AC3E}">
        <p14:creationId xmlns:p14="http://schemas.microsoft.com/office/powerpoint/2010/main" val="2117066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5CED5-CAFA-282F-D1FD-11EE91C4BB02}"/>
              </a:ext>
            </a:extLst>
          </p:cNvPr>
          <p:cNvSpPr>
            <a:spLocks noGrp="1"/>
          </p:cNvSpPr>
          <p:nvPr>
            <p:ph type="title"/>
          </p:nvPr>
        </p:nvSpPr>
        <p:spPr>
          <a:xfrm>
            <a:off x="838200" y="365125"/>
            <a:ext cx="10515600" cy="796925"/>
          </a:xfrm>
        </p:spPr>
        <p:txBody>
          <a:bodyPr>
            <a:normAutofit/>
          </a:bodyPr>
          <a:lstStyle/>
          <a:p>
            <a:pPr rtl="0">
              <a:spcBef>
                <a:spcPts val="0"/>
              </a:spcBef>
              <a:spcAft>
                <a:spcPts val="0"/>
              </a:spcAft>
            </a:pPr>
            <a:r>
              <a:rPr lang="en-IN" sz="2800" b="1" i="0" u="none" strike="noStrike" dirty="0">
                <a:solidFill>
                  <a:schemeClr val="tx2">
                    <a:lumMod val="75000"/>
                  </a:schemeClr>
                </a:solidFill>
                <a:effectLst/>
                <a:latin typeface="Times New Roman" panose="02020603050405020304" pitchFamily="18" charset="0"/>
              </a:rPr>
              <a:t>Model Trainer</a:t>
            </a:r>
            <a:endParaRPr lang="en-IN" sz="2800" b="1" dirty="0">
              <a:solidFill>
                <a:schemeClr val="tx2">
                  <a:lumMod val="75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FE4AF2D-6BD8-7B38-33FB-73D31137A1ED}"/>
              </a:ext>
            </a:extLst>
          </p:cNvPr>
          <p:cNvSpPr>
            <a:spLocks noGrp="1"/>
          </p:cNvSpPr>
          <p:nvPr>
            <p:ph idx="1"/>
          </p:nvPr>
        </p:nvSpPr>
        <p:spPr>
          <a:xfrm>
            <a:off x="838200" y="1162050"/>
            <a:ext cx="10515600" cy="5014913"/>
          </a:xfrm>
        </p:spPr>
        <p:txBody>
          <a:bodyPr>
            <a:normAutofit/>
          </a:bodyPr>
          <a:lstStyle/>
          <a:p>
            <a:r>
              <a:rPr lang="en-US" sz="2000" dirty="0">
                <a:latin typeface="Times New Roman" panose="02020603050405020304" pitchFamily="18" charset="0"/>
                <a:cs typeface="Times New Roman" panose="02020603050405020304" pitchFamily="18" charset="0"/>
              </a:rPr>
              <a:t>Model Trainer is the second phase of the Machine Learning process.</a:t>
            </a:r>
          </a:p>
          <a:p>
            <a:r>
              <a:rPr lang="en-US" sz="2000" dirty="0">
                <a:latin typeface="Times New Roman" panose="02020603050405020304" pitchFamily="18" charset="0"/>
                <a:cs typeface="Times New Roman" panose="02020603050405020304" pitchFamily="18" charset="0"/>
              </a:rPr>
              <a:t>Model Trainer is responsible for getting data from Data Transformation module and every data is fed into the model on training phase. </a:t>
            </a:r>
          </a:p>
          <a:p>
            <a:r>
              <a:rPr lang="en-US" sz="2000" dirty="0">
                <a:latin typeface="Times New Roman" panose="02020603050405020304" pitchFamily="18" charset="0"/>
                <a:cs typeface="Times New Roman" panose="02020603050405020304" pitchFamily="18" charset="0"/>
              </a:rPr>
              <a:t>The Reason is, the data is from different location. Each and every data have meaning on it.</a:t>
            </a:r>
          </a:p>
        </p:txBody>
      </p:sp>
    </p:spTree>
    <p:extLst>
      <p:ext uri="{BB962C8B-B14F-4D97-AF65-F5344CB8AC3E}">
        <p14:creationId xmlns:p14="http://schemas.microsoft.com/office/powerpoint/2010/main" val="396304504"/>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2.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Depth design</Template>
  <TotalTime>282</TotalTime>
  <Words>824</Words>
  <Application>Microsoft Office PowerPoint</Application>
  <PresentationFormat>Widescreen</PresentationFormat>
  <Paragraphs>44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Century Gothic</vt:lpstr>
      <vt:lpstr>Corbel</vt:lpstr>
      <vt:lpstr>Noto Sans Symbols</vt:lpstr>
      <vt:lpstr>Times New Roman</vt:lpstr>
      <vt:lpstr>Depth</vt:lpstr>
      <vt:lpstr>Energy Efficiency Prediction of Heating and Cooling Load  of a Building</vt:lpstr>
      <vt:lpstr>Objective:</vt:lpstr>
      <vt:lpstr>Objective:</vt:lpstr>
      <vt:lpstr>Benefits:</vt:lpstr>
      <vt:lpstr>Benefits:</vt:lpstr>
      <vt:lpstr>Architecture:</vt:lpstr>
      <vt:lpstr>Data Validation:</vt:lpstr>
      <vt:lpstr> Data Transformation: </vt:lpstr>
      <vt:lpstr>Model Trainer</vt:lpstr>
      <vt:lpstr>Utility:</vt:lpstr>
      <vt:lpstr>Q &amp; 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Energy Efficiency Prediction of Heating and Cooling Load  of a Building</dc:title>
  <dc:creator>Hariprasath G</dc:creator>
  <cp:lastModifiedBy>Hariprasath G</cp:lastModifiedBy>
  <cp:revision>1</cp:revision>
  <dcterms:created xsi:type="dcterms:W3CDTF">2023-08-09T09:27:07Z</dcterms:created>
  <dcterms:modified xsi:type="dcterms:W3CDTF">2023-08-09T14:09:41Z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